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63" r:id="rId4"/>
    <p:sldId id="258" r:id="rId5"/>
    <p:sldId id="262" r:id="rId6"/>
    <p:sldId id="259" r:id="rId7"/>
    <p:sldId id="260" r:id="rId8"/>
    <p:sldId id="265" r:id="rId9"/>
    <p:sldId id="264" r:id="rId10"/>
    <p:sldId id="267" r:id="rId11"/>
    <p:sldId id="268" r:id="rId12"/>
    <p:sldId id="261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024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13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3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41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21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04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2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1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3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2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186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10/20/21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50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xiom.com/2021/07/01/should-we-normalize-security-data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ocs.microsoft.com/en-us/azure/sentinel/normalizatio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mildlyinteresting/comments/f9cgnm/i_organized_my_boyfriends_fun_sock_collection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0064D7E-06DA-49C2-98D1-4C063EBE9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3" name="Straight Connector 11">
              <a:extLst>
                <a:ext uri="{FF2B5EF4-FFF2-40B4-BE49-F238E27FC236}">
                  <a16:creationId xmlns:a16="http://schemas.microsoft.com/office/drawing/2014/main" id="{5D1B7231-4CA0-4EF0-A0F6-BBC5D2289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12">
              <a:extLst>
                <a:ext uri="{FF2B5EF4-FFF2-40B4-BE49-F238E27FC236}">
                  <a16:creationId xmlns:a16="http://schemas.microsoft.com/office/drawing/2014/main" id="{6F16C7D2-2C2B-45A2-B877-AD7F29D21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13">
              <a:extLst>
                <a:ext uri="{FF2B5EF4-FFF2-40B4-BE49-F238E27FC236}">
                  <a16:creationId xmlns:a16="http://schemas.microsoft.com/office/drawing/2014/main" id="{73E4B7AF-75AF-445E-9C56-25B6004E3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4">
              <a:extLst>
                <a:ext uri="{FF2B5EF4-FFF2-40B4-BE49-F238E27FC236}">
                  <a16:creationId xmlns:a16="http://schemas.microsoft.com/office/drawing/2014/main" id="{4F9A02B0-84CC-4983-8CA2-DA39E73F2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15">
              <a:extLst>
                <a:ext uri="{FF2B5EF4-FFF2-40B4-BE49-F238E27FC236}">
                  <a16:creationId xmlns:a16="http://schemas.microsoft.com/office/drawing/2014/main" id="{0AB12A9E-E8F5-4BB6-9FAC-B7528DB78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16">
              <a:extLst>
                <a:ext uri="{FF2B5EF4-FFF2-40B4-BE49-F238E27FC236}">
                  <a16:creationId xmlns:a16="http://schemas.microsoft.com/office/drawing/2014/main" id="{C4E08A66-700A-4A93-8C53-51D5607B8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7">
              <a:extLst>
                <a:ext uri="{FF2B5EF4-FFF2-40B4-BE49-F238E27FC236}">
                  <a16:creationId xmlns:a16="http://schemas.microsoft.com/office/drawing/2014/main" id="{79E4E565-75A8-4E72-8D5F-0B62E6B49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18">
              <a:extLst>
                <a:ext uri="{FF2B5EF4-FFF2-40B4-BE49-F238E27FC236}">
                  <a16:creationId xmlns:a16="http://schemas.microsoft.com/office/drawing/2014/main" id="{8F1FD7EC-834D-4087-9B69-7793E1A5B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9">
              <a:extLst>
                <a:ext uri="{FF2B5EF4-FFF2-40B4-BE49-F238E27FC236}">
                  <a16:creationId xmlns:a16="http://schemas.microsoft.com/office/drawing/2014/main" id="{AE4853CF-E211-4741-8BB6-936918F20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20">
              <a:extLst>
                <a:ext uri="{FF2B5EF4-FFF2-40B4-BE49-F238E27FC236}">
                  <a16:creationId xmlns:a16="http://schemas.microsoft.com/office/drawing/2014/main" id="{508328EE-5DD9-49DB-AD4B-4F0A76A0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21">
              <a:extLst>
                <a:ext uri="{FF2B5EF4-FFF2-40B4-BE49-F238E27FC236}">
                  <a16:creationId xmlns:a16="http://schemas.microsoft.com/office/drawing/2014/main" id="{7404B81F-9DCC-4C62-8962-2B6C36255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1ED921-643C-4B5B-86E6-99E818479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D09725-F1B5-4342-A3A6-25BDC7261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C5251DB-B92C-4E4E-9BAE-B3EB8A9A3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2389C50-96FA-4F8E-A890-EE4967379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97D116-7C85-4317-8284-E647BAFC3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D6ED932-F3DD-4BB6-8FC3-6E205965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50A286-F068-43D3-8DEA-272E28F30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F3A2DA1-C0E2-44DE-AAA4-D2F262CB3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D8CC984-8A5C-4205-9CE0-218DA79F1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12901BA-B376-4054-8C31-BE75DF480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72BA8E1-2C05-43A7-AABF-8D614E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3D58E52-4C85-48FF-ADA3-F8F66B995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61787A-32B8-440E-B1A5-1CAEC9D1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9D651FB-65B3-4DBD-9428-084075111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34A6116-8F7B-4C9A-9B9D-EF25C8BFA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4CC776F-EA3D-4898-9730-88C6605FD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81A3030-F8B6-4D5E-8A8F-7CE0C81E9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49129F1-E775-4904-9569-F08FA175D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C93E5BB-B3BE-4416-A1B2-5A2CDA8B0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3FD179A-45E8-4D8F-8F75-6E4A266F8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2BA0570-7BB5-4FB7-B41A-048CE0327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7316" y="-3109"/>
            <a:ext cx="6098262" cy="6861109"/>
          </a:xfrm>
          <a:custGeom>
            <a:avLst/>
            <a:gdLst>
              <a:gd name="connsiteX0" fmla="*/ 2247706 w 6098262"/>
              <a:gd name="connsiteY0" fmla="*/ 0 h 6861109"/>
              <a:gd name="connsiteX1" fmla="*/ 6098262 w 6098262"/>
              <a:gd name="connsiteY1" fmla="*/ 0 h 6861109"/>
              <a:gd name="connsiteX2" fmla="*/ 6098262 w 6098262"/>
              <a:gd name="connsiteY2" fmla="*/ 6861109 h 6861109"/>
              <a:gd name="connsiteX3" fmla="*/ 2247706 w 6098262"/>
              <a:gd name="connsiteY3" fmla="*/ 6861109 h 6861109"/>
              <a:gd name="connsiteX4" fmla="*/ 2247706 w 6098262"/>
              <a:gd name="connsiteY4" fmla="*/ 6857999 h 6861109"/>
              <a:gd name="connsiteX5" fmla="*/ 274850 w 6098262"/>
              <a:gd name="connsiteY5" fmla="*/ 6857999 h 6861109"/>
              <a:gd name="connsiteX6" fmla="*/ 954409 w 6098262"/>
              <a:gd name="connsiteY6" fmla="*/ 1 h 6861109"/>
              <a:gd name="connsiteX7" fmla="*/ 2247706 w 6098262"/>
              <a:gd name="connsiteY7" fmla="*/ 1 h 686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98262" h="6861109">
                <a:moveTo>
                  <a:pt x="2247706" y="0"/>
                </a:moveTo>
                <a:lnTo>
                  <a:pt x="6098262" y="0"/>
                </a:lnTo>
                <a:lnTo>
                  <a:pt x="6098262" y="6861109"/>
                </a:lnTo>
                <a:lnTo>
                  <a:pt x="2247706" y="6861109"/>
                </a:lnTo>
                <a:lnTo>
                  <a:pt x="2247706" y="6857999"/>
                </a:lnTo>
                <a:lnTo>
                  <a:pt x="274850" y="6857999"/>
                </a:lnTo>
                <a:cubicBezTo>
                  <a:pt x="-619306" y="3429000"/>
                  <a:pt x="954409" y="3429000"/>
                  <a:pt x="954409" y="1"/>
                </a:cubicBezTo>
                <a:lnTo>
                  <a:pt x="224770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729E7B49-E1D9-4EAE-8B30-D958A9580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2" y="3144853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4ED90907-43D6-456E-B12F-DD9C52FFB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l="16954" r="23717"/>
          <a:stretch/>
        </p:blipFill>
        <p:spPr>
          <a:xfrm>
            <a:off x="6097316" y="-3108"/>
            <a:ext cx="6098262" cy="6861108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40349-EB22-F74D-BAB6-0C3A5CCF2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934" y="746840"/>
            <a:ext cx="5626905" cy="5415739"/>
          </a:xfrm>
        </p:spPr>
        <p:txBody>
          <a:bodyPr anchor="ctr">
            <a:normAutofit/>
          </a:bodyPr>
          <a:lstStyle/>
          <a:p>
            <a:r>
              <a:rPr lang="en-US" dirty="0"/>
              <a:t>how’s your SIEM?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B5488-FF74-204B-83FF-BBF2CFE84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8437" y="4339455"/>
            <a:ext cx="3669711" cy="2415793"/>
          </a:xfrm>
        </p:spPr>
        <p:txBody>
          <a:bodyPr anchor="b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</a:rPr>
              <a:t>  </a:t>
            </a:r>
            <a:r>
              <a:rPr lang="en-US" dirty="0" err="1">
                <a:solidFill>
                  <a:srgbClr val="FFFFFF"/>
                </a:solidFill>
              </a:rPr>
              <a:t>kimber</a:t>
            </a:r>
            <a:r>
              <a:rPr lang="en-US" dirty="0">
                <a:solidFill>
                  <a:srgbClr val="FFFFFF"/>
                </a:solidFill>
              </a:rPr>
              <a:t> duke</a:t>
            </a:r>
          </a:p>
          <a:p>
            <a:pPr algn="r"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</a:rPr>
              <a:t>SAINTCON 2021</a:t>
            </a:r>
          </a:p>
          <a:p>
            <a:pPr algn="r"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</a:rPr>
              <a:t>S2 Security</a:t>
            </a:r>
          </a:p>
        </p:txBody>
      </p:sp>
    </p:spTree>
    <p:extLst>
      <p:ext uri="{BB962C8B-B14F-4D97-AF65-F5344CB8AC3E}">
        <p14:creationId xmlns:p14="http://schemas.microsoft.com/office/powerpoint/2010/main" val="2926037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roup 82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Right Triangle 115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7" name="Rectangle 117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58" name="Group 119">
            <a:extLst>
              <a:ext uri="{FF2B5EF4-FFF2-40B4-BE49-F238E27FC236}">
                <a16:creationId xmlns:a16="http://schemas.microsoft.com/office/drawing/2014/main" id="{0279CA66-300C-4FEC-A240-B35DBC290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D64010D-982A-4BC5-92B2-BA2F3DF0A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E92C7A3-2BC7-40DB-8496-0EDFCF509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8FD8D05-4FF4-444E-8183-676C2C1F7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FEA98D4-7C33-4473-99C2-7C8C54FA2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BC0A07B-CBE5-4893-9662-608378CED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5C23C82-961F-4E29-8C4C-44CA197A2E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A3426D0-49A5-49ED-AB52-A27BAF8C8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9C34D38-C698-49A1-A628-DFEA6972C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9321292-AD15-429A-B60E-5228C0B5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0C671D0-73DE-4F27-A73A-7B02DB40C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99F50E1-94C0-4CD5-950B-6AF363C59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72A368A-7067-4F3D-B29E-7874B542C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AEA78DC-026C-415A-BA89-A71DB6C37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9DCD0E-40D9-4DF0-92CE-E8E84F825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83AD0-038F-40FC-8121-2222E25E4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21EE1C9-7F05-446E-879B-BF5F76EF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F504365-EEE5-4E2A-A939-723AB2D19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A133E3D-EF45-4656-91E1-DEA1E2281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C62060A-0C17-422E-947A-73925CB50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BAF1200-579B-48C8-87E5-DCE94DBDB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3430D59-383A-4414-8281-612BDF58B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972CD72A-E48C-410D-AEF9-26E644078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3BF9F6E-3878-4835-9359-24AD3F3B8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46619FB-7C8E-4B57-AE1F-F10DAB8EC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E41D847B-E304-4A5B-AD27-BEC4AFBD4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59D75BB-F527-4FC5-A85A-D6A90B9EF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90AF5022-6A2C-4216-B411-526EAFD05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07C600A-E63F-467A-8015-0543F37C9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21D8C94-01E4-45DB-8FDC-C2B345CEE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C3EB761D-5858-4F3E-90F0-E972EB78F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AA5A1FC7-9A11-42A4-8A8D-5D588D3AE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5A1B033-FE19-1B42-B247-95D15B1AB2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20" r="2" b="20279"/>
          <a:stretch/>
        </p:blipFill>
        <p:spPr>
          <a:xfrm>
            <a:off x="6090681" y="10"/>
            <a:ext cx="6098270" cy="3364727"/>
          </a:xfrm>
          <a:custGeom>
            <a:avLst/>
            <a:gdLst/>
            <a:ahLst/>
            <a:cxnLst/>
            <a:rect l="l" t="t" r="r" b="b"/>
            <a:pathLst>
              <a:path w="6098270" h="3364737">
                <a:moveTo>
                  <a:pt x="0" y="0"/>
                </a:moveTo>
                <a:lnTo>
                  <a:pt x="6098270" y="0"/>
                </a:lnTo>
                <a:lnTo>
                  <a:pt x="6098270" y="2797313"/>
                </a:lnTo>
                <a:lnTo>
                  <a:pt x="5553658" y="2801010"/>
                </a:lnTo>
                <a:cubicBezTo>
                  <a:pt x="2869842" y="2838087"/>
                  <a:pt x="1441449" y="3141616"/>
                  <a:pt x="13056" y="3362844"/>
                </a:cubicBezTo>
                <a:lnTo>
                  <a:pt x="0" y="3364737"/>
                </a:lnTo>
                <a:close/>
              </a:path>
            </a:pathLst>
          </a:cu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1DFACE9-0E09-6349-AFBE-12DCF5ACDB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16" r="-1" b="33213"/>
          <a:stretch/>
        </p:blipFill>
        <p:spPr>
          <a:xfrm>
            <a:off x="6214" y="1"/>
            <a:ext cx="6092057" cy="3596861"/>
          </a:xfrm>
          <a:custGeom>
            <a:avLst/>
            <a:gdLst/>
            <a:ahLst/>
            <a:cxnLst/>
            <a:rect l="l" t="t" r="r" b="b"/>
            <a:pathLst>
              <a:path w="6089008" h="3596861">
                <a:moveTo>
                  <a:pt x="0" y="0"/>
                </a:moveTo>
                <a:lnTo>
                  <a:pt x="6089008" y="0"/>
                </a:lnTo>
                <a:lnTo>
                  <a:pt x="6089008" y="3363637"/>
                </a:lnTo>
                <a:lnTo>
                  <a:pt x="5520143" y="3446119"/>
                </a:lnTo>
                <a:cubicBezTo>
                  <a:pt x="4166146" y="3626327"/>
                  <a:pt x="2666333" y="3694334"/>
                  <a:pt x="0" y="3366590"/>
                </a:cubicBezTo>
                <a:close/>
              </a:path>
            </a:pathLst>
          </a:custGeom>
        </p:spPr>
      </p:pic>
      <p:sp>
        <p:nvSpPr>
          <p:cNvPr id="159" name="Right Triangle 152">
            <a:extLst>
              <a:ext uri="{FF2B5EF4-FFF2-40B4-BE49-F238E27FC236}">
                <a16:creationId xmlns:a16="http://schemas.microsoft.com/office/drawing/2014/main" id="{E3EB5C22-1C26-454C-BCAD-CC1908B77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2" y="425224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BB2E1F-EC45-F544-A9C9-983F7C361EB0}"/>
              </a:ext>
            </a:extLst>
          </p:cNvPr>
          <p:cNvSpPr txBox="1"/>
          <p:nvPr/>
        </p:nvSpPr>
        <p:spPr>
          <a:xfrm>
            <a:off x="691079" y="3998704"/>
            <a:ext cx="10325000" cy="2133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" marR="0" lv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dirty="0">
                <a:solidFill>
                  <a:schemeClr val="tx2"/>
                </a:solidFill>
              </a:rPr>
              <a:t>🙉PROBLEM🙈: We don’t have any plugins or I don’t know what this plugin does??</a:t>
            </a:r>
          </a:p>
          <a:p>
            <a:pPr marL="114300" marR="0" lv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endParaRPr lang="en-US" dirty="0">
              <a:solidFill>
                <a:schemeClr val="tx2"/>
              </a:solidFill>
            </a:endParaRP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dirty="0"/>
              <a:t>✨SOLUTION✨</a:t>
            </a: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dirty="0">
                <a:solidFill>
                  <a:schemeClr val="tx2"/>
                </a:solidFill>
                <a:effectLst/>
              </a:rPr>
              <a:t>Use plugins</a:t>
            </a:r>
            <a:r>
              <a:rPr lang="en-US" dirty="0">
                <a:solidFill>
                  <a:schemeClr val="tx2"/>
                </a:solidFill>
              </a:rPr>
              <a:t>!</a:t>
            </a:r>
            <a:r>
              <a:rPr lang="en-US" dirty="0">
                <a:solidFill>
                  <a:schemeClr val="tx2"/>
                </a:solidFill>
                <a:effectLst/>
              </a:rPr>
              <a:t> Are </a:t>
            </a:r>
            <a:r>
              <a:rPr lang="en-US" dirty="0">
                <a:solidFill>
                  <a:schemeClr val="tx2"/>
                </a:solidFill>
              </a:rPr>
              <a:t>any installed </a:t>
            </a:r>
            <a:r>
              <a:rPr lang="en-US" dirty="0">
                <a:solidFill>
                  <a:schemeClr val="tx2"/>
                </a:solidFill>
                <a:effectLst/>
              </a:rPr>
              <a:t>plugins up to date? </a:t>
            </a: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dirty="0">
                <a:solidFill>
                  <a:schemeClr val="tx2"/>
                </a:solidFill>
              </a:rPr>
              <a:t>Make your own plugins!</a:t>
            </a:r>
          </a:p>
        </p:txBody>
      </p:sp>
    </p:spTree>
    <p:extLst>
      <p:ext uri="{BB962C8B-B14F-4D97-AF65-F5344CB8AC3E}">
        <p14:creationId xmlns:p14="http://schemas.microsoft.com/office/powerpoint/2010/main" val="2177551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Right Triangle 78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20640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6C9B6262-DA74-344B-A0EE-9C59EBD921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12" b="2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CFDF8E-2482-A24F-8AD2-16302069FE54}"/>
              </a:ext>
            </a:extLst>
          </p:cNvPr>
          <p:cNvSpPr txBox="1"/>
          <p:nvPr/>
        </p:nvSpPr>
        <p:spPr>
          <a:xfrm>
            <a:off x="691079" y="2886116"/>
            <a:ext cx="4927425" cy="3245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effectLst/>
              </a:rPr>
              <a:t>The concept </a:t>
            </a:r>
            <a:r>
              <a:rPr lang="en-US" dirty="0">
                <a:solidFill>
                  <a:schemeClr val="tx2"/>
                </a:solidFill>
              </a:rPr>
              <a:t>of a SIEM </a:t>
            </a:r>
            <a:r>
              <a:rPr lang="en-US" dirty="0">
                <a:solidFill>
                  <a:schemeClr val="tx2"/>
                </a:solidFill>
                <a:effectLst/>
              </a:rPr>
              <a:t>comes from the requirement and language of Audit trails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“keystroke logging”??? yikes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  <a:effectLst/>
              </a:rPr>
              <a:t>“</a:t>
            </a:r>
            <a:r>
              <a:rPr lang="en-US" dirty="0"/>
              <a:t>an event record should specify </a:t>
            </a:r>
            <a:r>
              <a:rPr lang="en-US" b="1" dirty="0"/>
              <a:t>when</a:t>
            </a:r>
            <a:r>
              <a:rPr lang="en-US" dirty="0"/>
              <a:t> the event occurred, the </a:t>
            </a:r>
            <a:r>
              <a:rPr lang="en-US" b="1" dirty="0"/>
              <a:t>user ID </a:t>
            </a:r>
            <a:r>
              <a:rPr lang="en-US" dirty="0"/>
              <a:t>associated with the event, the </a:t>
            </a:r>
            <a:r>
              <a:rPr lang="en-US" b="1" dirty="0"/>
              <a:t>program</a:t>
            </a:r>
            <a:r>
              <a:rPr lang="en-US" dirty="0"/>
              <a:t> or </a:t>
            </a:r>
            <a:r>
              <a:rPr lang="en-US" b="1" dirty="0"/>
              <a:t>command</a:t>
            </a:r>
            <a:r>
              <a:rPr lang="en-US" dirty="0"/>
              <a:t> used to initiate the event, and the </a:t>
            </a:r>
            <a:r>
              <a:rPr lang="en-US" b="1" dirty="0"/>
              <a:t>result</a:t>
            </a:r>
            <a:r>
              <a:rPr lang="en-US" dirty="0"/>
              <a:t>. “</a:t>
            </a:r>
            <a:endParaRPr lang="en-US" dirty="0">
              <a:solidFill>
                <a:schemeClr val="tx2"/>
              </a:solidFill>
              <a:effectLst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460A46-9BCC-E74B-A461-D9C0ACAA8019}"/>
              </a:ext>
            </a:extLst>
          </p:cNvPr>
          <p:cNvSpPr txBox="1"/>
          <p:nvPr/>
        </p:nvSpPr>
        <p:spPr>
          <a:xfrm>
            <a:off x="331366" y="1649820"/>
            <a:ext cx="55451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☞ know your history 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D28DFE-75CD-8E49-9A03-DEF7918DFCC3}"/>
              </a:ext>
            </a:extLst>
          </p:cNvPr>
          <p:cNvSpPr txBox="1"/>
          <p:nvPr/>
        </p:nvSpPr>
        <p:spPr>
          <a:xfrm>
            <a:off x="2675594" y="2264079"/>
            <a:ext cx="3413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know where we are going 🚐</a:t>
            </a:r>
          </a:p>
        </p:txBody>
      </p:sp>
      <p:pic>
        <p:nvPicPr>
          <p:cNvPr id="78" name="Picture 77" descr="Text, letter&#10;&#10;Description automatically generated">
            <a:extLst>
              <a:ext uri="{FF2B5EF4-FFF2-40B4-BE49-F238E27FC236}">
                <a16:creationId xmlns:a16="http://schemas.microsoft.com/office/drawing/2014/main" id="{E17FBE29-A9DF-0D40-80E5-F91EEEA17C2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99812" y="5490012"/>
            <a:ext cx="5276567" cy="105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98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6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3" name="Group 8">
            <a:extLst>
              <a:ext uri="{FF2B5EF4-FFF2-40B4-BE49-F238E27FC236}">
                <a16:creationId xmlns:a16="http://schemas.microsoft.com/office/drawing/2014/main" id="{493D66AD-27F1-45B1-8C3C-933AC7693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5435561-5F2B-40F7-8802-30B493D51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EAB27A9-C4F7-4CC0-A4FE-756D4E999B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5603239-795E-46CA-90A4-58464F957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4574B56-D769-41FF-850D-1D957BF3B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CD96C41-16CE-4471-AF53-06575D0FA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F5661E8-C546-4FE1-9E06-191A940BA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BFEA9F4-3AA7-42DE-9387-EC55A224E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259C4EB-D2A9-4CD7-B623-36E8BDC0A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70B1CAA-5BB1-4C95-93BD-22501D158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AB87C21-400D-48C8-B45B-C6EC39CDE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4F6792-39E5-4831-8F8F-E1F21A18E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6450AD6-79E2-4DAC-9EE3-81348DCCB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3985BC7-A094-411A-8111-6E65A7296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24F5315-E92C-44D9-81AF-8DB5FB3BC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D99AD67-1C69-452F-BEEB-19C697BF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BDD7498-D59D-4D03-ACD9-9237EF86D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6B6AC1F-9E43-401A-9B5E-475188BE1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F6839D9-50B2-4F6A-9070-A6F5638CA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0707A78-8C46-4EA5-9B44-BB3D3C4EF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949B3F0-6352-4406-9758-DEC063B6F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D21E6A-059E-46EF-8561-5424BA3998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550086-BA7A-4D58-913B-91C77F1DE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A66B82F-2FE4-4E1F-999F-4DBF50DE7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BB4F1B-01A7-4D96-AAE2-7C2403D73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CEC0DD8-0F6B-4FF6-9E18-6D058F161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52285B8-B7D2-4D47-BCEE-7AFB102CD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C4C18E8-729C-48CA-B06B-9B88BB598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6B4205E-1438-436A-9B8C-D0CF060AA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3773896-6257-4701-A6C2-DE42ADF89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241D853-7409-4B19-BB27-95B10851ED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6BFADA3-19CC-4213-81C5-C6EB9E2C0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B707EF0-184D-4243-B442-2A7A907A8C52}"/>
              </a:ext>
            </a:extLst>
          </p:cNvPr>
          <p:cNvPicPr/>
          <p:nvPr/>
        </p:nvPicPr>
        <p:blipFill rotWithShape="1">
          <a:blip r:embed="rId2"/>
          <a:srcRect t="559"/>
          <a:stretch/>
        </p:blipFill>
        <p:spPr>
          <a:xfrm>
            <a:off x="684224" y="1101644"/>
            <a:ext cx="10804409" cy="54257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8B9CE-C84B-A340-B33B-027A2D8691F9}"/>
              </a:ext>
            </a:extLst>
          </p:cNvPr>
          <p:cNvSpPr txBox="1"/>
          <p:nvPr/>
        </p:nvSpPr>
        <p:spPr>
          <a:xfrm>
            <a:off x="4172361" y="452982"/>
            <a:ext cx="644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💫 the future is now ✨</a:t>
            </a:r>
          </a:p>
        </p:txBody>
      </p:sp>
    </p:spTree>
    <p:extLst>
      <p:ext uri="{BB962C8B-B14F-4D97-AF65-F5344CB8AC3E}">
        <p14:creationId xmlns:p14="http://schemas.microsoft.com/office/powerpoint/2010/main" val="655907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C52808-38D3-4C4B-AB16-44C16EC0E94D}"/>
              </a:ext>
            </a:extLst>
          </p:cNvPr>
          <p:cNvSpPr txBox="1"/>
          <p:nvPr/>
        </p:nvSpPr>
        <p:spPr>
          <a:xfrm>
            <a:off x="3040117" y="3118294"/>
            <a:ext cx="61117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save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your SIEM by moving it from a team member to a concept in the next evolution.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thanks!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3BC945-4B49-5042-87CE-EE0DA9605370}"/>
              </a:ext>
            </a:extLst>
          </p:cNvPr>
          <p:cNvSpPr txBox="1"/>
          <p:nvPr/>
        </p:nvSpPr>
        <p:spPr>
          <a:xfrm>
            <a:off x="4896464" y="1213009"/>
            <a:ext cx="239907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/>
              <a:t>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AE588-405F-0948-A1DD-F4EDA82F00B4}"/>
              </a:ext>
            </a:extLst>
          </p:cNvPr>
          <p:cNvSpPr txBox="1"/>
          <p:nvPr/>
        </p:nvSpPr>
        <p:spPr>
          <a:xfrm>
            <a:off x="8023122" y="5083278"/>
            <a:ext cx="2614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❤️ </a:t>
            </a:r>
            <a:r>
              <a:rPr lang="en-US" dirty="0" err="1"/>
              <a:t>kimber</a:t>
            </a:r>
            <a:endParaRPr lang="en-US" dirty="0"/>
          </a:p>
          <a:p>
            <a:r>
              <a:rPr lang="en-US" dirty="0"/>
              <a:t>twitter: @kimb3r__</a:t>
            </a:r>
          </a:p>
          <a:p>
            <a:r>
              <a:rPr lang="en-US" dirty="0"/>
              <a:t>website: https://</a:t>
            </a:r>
            <a:r>
              <a:rPr lang="en-US" dirty="0" err="1"/>
              <a:t>ber.kim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957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7F00925-429A-D545-A933-5A455D86EA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3" r="1" b="1"/>
          <a:stretch/>
        </p:blipFill>
        <p:spPr bwMode="auto">
          <a:xfrm>
            <a:off x="6176433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7A50828-79C7-EA49-8403-24B2A64D3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94" r="-3" b="20957"/>
          <a:stretch/>
        </p:blipFill>
        <p:spPr bwMode="auto">
          <a:xfrm>
            <a:off x="20" y="4069976"/>
            <a:ext cx="3535311" cy="2788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9ED4445-47CB-C947-ABE0-A58AF11C9C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" r="10918"/>
          <a:stretch/>
        </p:blipFill>
        <p:spPr bwMode="auto">
          <a:xfrm>
            <a:off x="3696199" y="3257176"/>
            <a:ext cx="4789093" cy="360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C88E26A-F5BF-A640-B45C-6B9215039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3114"/>
          <a:stretch/>
        </p:blipFill>
        <p:spPr bwMode="auto">
          <a:xfrm>
            <a:off x="1" y="10"/>
            <a:ext cx="6015567" cy="3920034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D570C72-F49B-6544-9B53-427FEC6E9E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10" b="-4"/>
          <a:stretch/>
        </p:blipFill>
        <p:spPr bwMode="auto">
          <a:xfrm>
            <a:off x="8646161" y="4069976"/>
            <a:ext cx="3545840" cy="2788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666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0A3DA-5E45-CC41-9014-40EF80F11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kimber</a:t>
            </a:r>
            <a:r>
              <a:rPr lang="en-US" dirty="0"/>
              <a:t>, what is this talk about?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A3EDD-7B3C-9F4A-83C1-2E53E8CC1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sure we all know what a SIEM is.</a:t>
            </a:r>
          </a:p>
          <a:p>
            <a:r>
              <a:rPr lang="en-US" dirty="0"/>
              <a:t>SIEM relationship issues.</a:t>
            </a:r>
          </a:p>
          <a:p>
            <a:r>
              <a:rPr lang="en-US" dirty="0"/>
              <a:t>What to do with your SIEM?</a:t>
            </a:r>
          </a:p>
          <a:p>
            <a:r>
              <a:rPr lang="en-US" dirty="0"/>
              <a:t>What’s the future for your SIEM?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5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What is SIEM? And How Does it Work? - LogRhythm">
            <a:extLst>
              <a:ext uri="{FF2B5EF4-FFF2-40B4-BE49-F238E27FC236}">
                <a16:creationId xmlns:a16="http://schemas.microsoft.com/office/drawing/2014/main" id="{EC901C0C-AF63-5D4B-91B4-9A3FB94D2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" r="33501" b="-3"/>
          <a:stretch/>
        </p:blipFill>
        <p:spPr bwMode="auto">
          <a:xfrm>
            <a:off x="7794519" y="3506112"/>
            <a:ext cx="4397481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16A122D-7317-7849-A462-55F8A64D24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62" b="-2"/>
          <a:stretch/>
        </p:blipFill>
        <p:spPr bwMode="auto">
          <a:xfrm>
            <a:off x="20" y="10"/>
            <a:ext cx="9154673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0 Best SIEM Tools of 2021: Vendors &amp;amp; Solutions Ranked (Paid &amp;amp; Free)">
            <a:extLst>
              <a:ext uri="{FF2B5EF4-FFF2-40B4-BE49-F238E27FC236}">
                <a16:creationId xmlns:a16="http://schemas.microsoft.com/office/drawing/2014/main" id="{0DF1A25E-C87A-FB4E-B549-839CFA2765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" r="3" b="23312"/>
          <a:stretch/>
        </p:blipFill>
        <p:spPr bwMode="auto">
          <a:xfrm>
            <a:off x="6168189" y="10"/>
            <a:ext cx="6023811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754508-1C0E-9448-AC68-0F6BC93A1BFD}"/>
              </a:ext>
            </a:extLst>
          </p:cNvPr>
          <p:cNvSpPr txBox="1"/>
          <p:nvPr/>
        </p:nvSpPr>
        <p:spPr>
          <a:xfrm>
            <a:off x="5349766" y="2767280"/>
            <a:ext cx="42915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highlight>
                  <a:srgbClr val="FFFF00"/>
                </a:highlight>
              </a:rPr>
              <a:t>SIEM life</a:t>
            </a:r>
          </a:p>
        </p:txBody>
      </p:sp>
    </p:spTree>
    <p:extLst>
      <p:ext uri="{BB962C8B-B14F-4D97-AF65-F5344CB8AC3E}">
        <p14:creationId xmlns:p14="http://schemas.microsoft.com/office/powerpoint/2010/main" val="1290584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9843-9BE9-5042-BC2E-23BBAA6A7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👎🏼PROBLEM😐: normalization is broken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CB28779C-7F7C-8A46-9CC2-510A9C792DE2}"/>
              </a:ext>
            </a:extLst>
          </p:cNvPr>
          <p:cNvSpPr/>
          <p:nvPr/>
        </p:nvSpPr>
        <p:spPr>
          <a:xfrm>
            <a:off x="646434" y="3429000"/>
            <a:ext cx="1222455" cy="893249"/>
          </a:xfrm>
          <a:prstGeom prst="clou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15FB16-C632-7548-95CA-134F565895B4}"/>
              </a:ext>
            </a:extLst>
          </p:cNvPr>
          <p:cNvSpPr txBox="1"/>
          <p:nvPr/>
        </p:nvSpPr>
        <p:spPr>
          <a:xfrm>
            <a:off x="879192" y="4600619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4CD26A7-FDE1-E147-804C-4CAE3EC35CA1}"/>
              </a:ext>
            </a:extLst>
          </p:cNvPr>
          <p:cNvSpPr/>
          <p:nvPr/>
        </p:nvSpPr>
        <p:spPr>
          <a:xfrm>
            <a:off x="2052820" y="3725548"/>
            <a:ext cx="609600" cy="2851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16F088-8612-AA42-8B90-5FD8AFEAEC78}"/>
              </a:ext>
            </a:extLst>
          </p:cNvPr>
          <p:cNvSpPr txBox="1"/>
          <p:nvPr/>
        </p:nvSpPr>
        <p:spPr>
          <a:xfrm>
            <a:off x="2662420" y="3256410"/>
            <a:ext cx="2588596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Jul  8 07:00:45 192.168.1.5 Jul  7 18:57:46 vulnerability, 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src_ip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=129.xx.xx.21,dest_ip=99.xx.xx.63,translated_ip=107.21.226.21,port=80,,,protocol=web-</a:t>
            </a:r>
            <a:r>
              <a:rPr lang="en-US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browsing,vsys</a:t>
            </a:r>
            <a:r>
              <a:rPr lang="en-US" sz="1050" dirty="0">
                <a:latin typeface="Consolas" panose="020B0609020204030204" pitchFamily="49" charset="0"/>
                <a:cs typeface="Consolas" panose="020B0609020204030204" pitchFamily="49" charset="0"/>
              </a:rPr>
              <a:t>=vsys1,TRUSTED_LAN_L3,port=ethernet1/1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F4AA9F-161B-4049-9F60-2E4FC23A0CE4}"/>
              </a:ext>
            </a:extLst>
          </p:cNvPr>
          <p:cNvSpPr txBox="1"/>
          <p:nvPr/>
        </p:nvSpPr>
        <p:spPr>
          <a:xfrm>
            <a:off x="3407529" y="4600619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data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C08789C-B62A-134D-AD0E-625264BDB9A0}"/>
              </a:ext>
            </a:extLst>
          </p:cNvPr>
          <p:cNvSpPr/>
          <p:nvPr/>
        </p:nvSpPr>
        <p:spPr>
          <a:xfrm>
            <a:off x="5312722" y="3733234"/>
            <a:ext cx="609600" cy="2851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8C9909-718A-E94F-9878-4541BEADB79A}"/>
              </a:ext>
            </a:extLst>
          </p:cNvPr>
          <p:cNvSpPr txBox="1"/>
          <p:nvPr/>
        </p:nvSpPr>
        <p:spPr>
          <a:xfrm>
            <a:off x="6076345" y="3376953"/>
            <a:ext cx="23077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Source IP=”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src_ip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\= (?:[0-9]{1,3}\.){3}[0-9]{1,3})”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5E5AC6-E79A-204C-B583-88FD3E806757}"/>
              </a:ext>
            </a:extLst>
          </p:cNvPr>
          <p:cNvSpPr txBox="1"/>
          <p:nvPr/>
        </p:nvSpPr>
        <p:spPr>
          <a:xfrm>
            <a:off x="6416540" y="4600619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normalization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954C1A6-5C38-C946-AC95-FFA1510C7450}"/>
              </a:ext>
            </a:extLst>
          </p:cNvPr>
          <p:cNvSpPr/>
          <p:nvPr/>
        </p:nvSpPr>
        <p:spPr>
          <a:xfrm>
            <a:off x="8079305" y="3707370"/>
            <a:ext cx="609600" cy="2851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8D4E42-3EF3-2043-B903-189127EB485B}"/>
              </a:ext>
            </a:extLst>
          </p:cNvPr>
          <p:cNvSpPr txBox="1"/>
          <p:nvPr/>
        </p:nvSpPr>
        <p:spPr>
          <a:xfrm>
            <a:off x="8963946" y="2948404"/>
            <a:ext cx="32584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Event name </a:t>
            </a:r>
            <a:r>
              <a:rPr lang="en-US" sz="1600" dirty="0"/>
              <a:t>= vulnerability</a:t>
            </a:r>
          </a:p>
          <a:p>
            <a:r>
              <a:rPr lang="en-US" sz="1600" b="1" dirty="0"/>
              <a:t>Source IP </a:t>
            </a:r>
            <a:r>
              <a:rPr lang="en-US" sz="1600" dirty="0"/>
              <a:t>= 129.xx.xx.21</a:t>
            </a:r>
          </a:p>
          <a:p>
            <a:r>
              <a:rPr lang="en-US" sz="1600" b="1" dirty="0"/>
              <a:t>Destination IP </a:t>
            </a:r>
            <a:r>
              <a:rPr lang="en-US" sz="1600" dirty="0"/>
              <a:t>= 99.xx.xx.63</a:t>
            </a:r>
          </a:p>
          <a:p>
            <a:r>
              <a:rPr lang="en-US" sz="1600" b="1" dirty="0"/>
              <a:t>Port</a:t>
            </a:r>
            <a:r>
              <a:rPr lang="en-US" sz="1600" dirty="0"/>
              <a:t> = 80</a:t>
            </a:r>
          </a:p>
          <a:p>
            <a:r>
              <a:rPr lang="en-US" sz="1600" b="1" dirty="0"/>
              <a:t>Protocol </a:t>
            </a:r>
            <a:r>
              <a:rPr lang="en-US" sz="1600" dirty="0"/>
              <a:t>= web-browsing</a:t>
            </a:r>
          </a:p>
          <a:p>
            <a:r>
              <a:rPr lang="en-US" sz="1600" b="1" dirty="0" err="1"/>
              <a:t>vSys</a:t>
            </a:r>
            <a:r>
              <a:rPr lang="en-US" sz="1600" b="1" dirty="0"/>
              <a:t> </a:t>
            </a:r>
            <a:r>
              <a:rPr lang="en-US" sz="1600" dirty="0"/>
              <a:t>= vsys1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89ABF6-C842-F042-803F-B6D3CFC94190}"/>
              </a:ext>
            </a:extLst>
          </p:cNvPr>
          <p:cNvSpPr txBox="1"/>
          <p:nvPr/>
        </p:nvSpPr>
        <p:spPr>
          <a:xfrm>
            <a:off x="10001334" y="4600619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799F7-D3ED-A84A-8118-DA8F090CBF39}"/>
              </a:ext>
            </a:extLst>
          </p:cNvPr>
          <p:cNvSpPr txBox="1"/>
          <p:nvPr/>
        </p:nvSpPr>
        <p:spPr>
          <a:xfrm>
            <a:off x="8079305" y="5531462"/>
            <a:ext cx="35247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✨SOLUTION✨</a:t>
            </a:r>
          </a:p>
          <a:p>
            <a:r>
              <a:rPr lang="en-US" sz="3200" dirty="0"/>
              <a:t>learn 2 normalize.</a:t>
            </a:r>
          </a:p>
        </p:txBody>
      </p:sp>
    </p:spTree>
    <p:extLst>
      <p:ext uri="{BB962C8B-B14F-4D97-AF65-F5344CB8AC3E}">
        <p14:creationId xmlns:p14="http://schemas.microsoft.com/office/powerpoint/2010/main" val="1290133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Aakriti 🦋 on Twitter: &amp;quot;Gentle reminders to normalize some of these things  you may take for granted at times. We as humans have varying #emotions and  different responses to #traumas and $stress,">
            <a:extLst>
              <a:ext uri="{FF2B5EF4-FFF2-40B4-BE49-F238E27FC236}">
                <a16:creationId xmlns:a16="http://schemas.microsoft.com/office/drawing/2014/main" id="{E01E5DFD-DFA9-7B42-8ABB-9A56CF438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09" y="1143568"/>
            <a:ext cx="4954463" cy="455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FEA8B8-84E8-EE42-8719-D95AF9F91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08101"/>
            <a:ext cx="5656716" cy="543064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RESOURCES ON NORMALIZATION:</a:t>
            </a:r>
          </a:p>
          <a:p>
            <a:r>
              <a:rPr lang="en-US" dirty="0" err="1"/>
              <a:t>Ofer</a:t>
            </a:r>
            <a:r>
              <a:rPr lang="en-US" dirty="0"/>
              <a:t> </a:t>
            </a:r>
            <a:r>
              <a:rPr lang="en-US" dirty="0" err="1"/>
              <a:t>Shezaf</a:t>
            </a:r>
            <a:r>
              <a:rPr lang="en-US" dirty="0"/>
              <a:t> – “Should we Normalize Security Data?” </a:t>
            </a:r>
            <a:r>
              <a:rPr lang="en-US" dirty="0">
                <a:hlinkClick r:id="rId3"/>
              </a:rPr>
              <a:t>https://xiom.com/2021/07/01/should-we-normalize-security-data/</a:t>
            </a:r>
            <a:endParaRPr lang="en-US" dirty="0"/>
          </a:p>
          <a:p>
            <a:endParaRPr lang="en-US" dirty="0"/>
          </a:p>
          <a:p>
            <a:r>
              <a:rPr lang="en-US" dirty="0"/>
              <a:t>Azure Sentinel docs about normalization - </a:t>
            </a:r>
            <a:r>
              <a:rPr lang="en-US" u="sng" dirty="0">
                <a:hlinkClick r:id="rId4"/>
              </a:rPr>
              <a:t>https://docs.microsoft.com/en-us/azure/sentinel/normalization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66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I organized my boyfriend&amp;#39;s fun sock collection: mildlyinteresting">
            <a:extLst>
              <a:ext uri="{FF2B5EF4-FFF2-40B4-BE49-F238E27FC236}">
                <a16:creationId xmlns:a16="http://schemas.microsoft.com/office/drawing/2014/main" id="{B0EFB9FB-46F8-1E42-99CD-BDC96914F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9225" y="839880"/>
            <a:ext cx="6646607" cy="498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554A3E-8E7D-FF48-B24E-82F51A379A6A}"/>
              </a:ext>
            </a:extLst>
          </p:cNvPr>
          <p:cNvSpPr txBox="1"/>
          <p:nvPr/>
        </p:nvSpPr>
        <p:spPr>
          <a:xfrm>
            <a:off x="4949225" y="5824835"/>
            <a:ext cx="752167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</a:t>
            </a:r>
            <a:r>
              <a:rPr lang="en-US" sz="1100" dirty="0" err="1">
                <a:hlinkClick r:id="rId3"/>
              </a:rPr>
              <a:t>www.reddit.com</a:t>
            </a:r>
            <a:r>
              <a:rPr lang="en-US" sz="1100" dirty="0">
                <a:hlinkClick r:id="rId3"/>
              </a:rPr>
              <a:t>/r/</a:t>
            </a:r>
            <a:r>
              <a:rPr lang="en-US" sz="1100" dirty="0" err="1">
                <a:hlinkClick r:id="rId3"/>
              </a:rPr>
              <a:t>mildlyinteresting</a:t>
            </a:r>
            <a:r>
              <a:rPr lang="en-US" sz="1100" dirty="0">
                <a:hlinkClick r:id="rId3"/>
              </a:rPr>
              <a:t>/comments/f9cgnm/</a:t>
            </a:r>
            <a:r>
              <a:rPr lang="en-US" sz="1100" dirty="0" err="1">
                <a:hlinkClick r:id="rId3"/>
              </a:rPr>
              <a:t>i_organized_my_boyfriends_fun_sock_collection</a:t>
            </a:r>
            <a:r>
              <a:rPr lang="en-US" sz="1100" dirty="0">
                <a:hlinkClick r:id="rId3"/>
              </a:rPr>
              <a:t>/</a:t>
            </a:r>
            <a:endParaRPr lang="en-US" sz="1100" dirty="0"/>
          </a:p>
        </p:txBody>
      </p:sp>
      <p:pic>
        <p:nvPicPr>
          <p:cNvPr id="7" name="Picture 6" descr="A pile of clothes&#10;&#10;Description automatically generated with low confidence">
            <a:extLst>
              <a:ext uri="{FF2B5EF4-FFF2-40B4-BE49-F238E27FC236}">
                <a16:creationId xmlns:a16="http://schemas.microsoft.com/office/drawing/2014/main" id="{B219600B-5DCA-3D4D-AA57-5405E3248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76" y="1644971"/>
            <a:ext cx="4517023" cy="3098565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207480CD-FFEC-B340-A4CF-C73C272251B0}"/>
              </a:ext>
            </a:extLst>
          </p:cNvPr>
          <p:cNvSpPr/>
          <p:nvPr/>
        </p:nvSpPr>
        <p:spPr>
          <a:xfrm>
            <a:off x="3700528" y="2416277"/>
            <a:ext cx="2497393" cy="15559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5E4BA0-A0D2-2945-BE9B-402D48E537DA}"/>
              </a:ext>
            </a:extLst>
          </p:cNvPr>
          <p:cNvSpPr txBox="1"/>
          <p:nvPr/>
        </p:nvSpPr>
        <p:spPr>
          <a:xfrm>
            <a:off x="1020501" y="164275"/>
            <a:ext cx="10520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🙅🏻‍♂️PROBLEM🙅🏽‍♀️: You have so much data that anything good just disappears.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490543-A570-9C49-B416-CA53548894D4}"/>
              </a:ext>
            </a:extLst>
          </p:cNvPr>
          <p:cNvSpPr txBox="1"/>
          <p:nvPr/>
        </p:nvSpPr>
        <p:spPr>
          <a:xfrm>
            <a:off x="368710" y="5309309"/>
            <a:ext cx="62434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✨SOLUTION(S)✨</a:t>
            </a:r>
          </a:p>
          <a:p>
            <a:r>
              <a:rPr lang="en-US" sz="1800" dirty="0"/>
              <a:t>narrow down your</a:t>
            </a:r>
            <a:r>
              <a:rPr lang="en-US" dirty="0"/>
              <a:t> favs</a:t>
            </a:r>
          </a:p>
          <a:p>
            <a:r>
              <a:rPr lang="en-US" sz="1800" dirty="0"/>
              <a:t>get back to basics</a:t>
            </a:r>
          </a:p>
          <a:p>
            <a:r>
              <a:rPr lang="en-US" dirty="0"/>
              <a:t>every index needs an owner/responsible human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1037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Right Triangle 103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57B5DC75-1F52-4E9C-9473-841A19CCD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7C8E260-9745-4F1D-9E08-E4B33A9BB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8CC986A-1060-4A1B-B829-D185CCCFA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663AEB3-7A0A-4B79-81AF-C0AA5649E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A47D3CD-E86B-49FC-9EC9-3450B956C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1B16073-5DFB-4FD7-B03D-2EEA1C79C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CED614C-8961-4154-995D-93FCE9256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83C93A-F7B0-4FD2-8ABA-68BAD16EF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9A8E084-22C2-42FC-91B5-80302C50D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8993E6F-B198-4649-B462-A780AF1BD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F83CECE-ADEA-45F5-886B-D8A509FD6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0122CAB2-F6BB-419F-882E-CD868E9A0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A9B1C8B9-8B62-4A61-AD6A-F5DE1FE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6920E83D-80DE-47EA-85BD-D6D865815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366981D-F19A-4E89-BD38-4DE035A24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D9CBF7E-3DED-45B3-ADE2-7898DBA8C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0C8E43C-B884-4E1D-8DDC-82A2D3C41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8FB5D68-029C-4FED-B617-51BC9373F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2056076-8190-4B79-8274-F78B57EFE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300878F-F3CD-4558-ADA5-BDBC367DD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3E57A73-E862-4FD6-8126-BC1FD2106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77E7956-4B42-4171-9748-3C00107F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31AF756-3380-46B8-AA68-E20C133C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67A0A0E-DDE9-469D-B026-82A5E7F17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FC3D7289-C839-4506-8270-306A16F3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FD8A14B-57EA-4B68-BB88-6DF9AB0A2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2F2E610-EFF5-4550-909D-DDFC580F2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1BE3BC8-9219-432A-9775-861977C5D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2754CEB-5D93-4638-A046-A2F4EB573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03BD69F-562F-407A-8608-D0B716145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7EF25EC-83B4-4BED-A9F7-161C004B0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A23889E-B0CB-432F-A4B4-42CEAFF91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Right Triangle 140">
            <a:extLst>
              <a:ext uri="{FF2B5EF4-FFF2-40B4-BE49-F238E27FC236}">
                <a16:creationId xmlns:a16="http://schemas.microsoft.com/office/drawing/2014/main" id="{9CB088BA-8550-4910-8653-B87C86898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3684739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6" name="Picture 2" descr="Choosing right database for your applications">
            <a:extLst>
              <a:ext uri="{FF2B5EF4-FFF2-40B4-BE49-F238E27FC236}">
                <a16:creationId xmlns:a16="http://schemas.microsoft.com/office/drawing/2014/main" id="{237785FC-6073-9346-A29E-A091DEB23E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1" r="-1" b="5587"/>
          <a:stretch/>
        </p:blipFill>
        <p:spPr bwMode="auto">
          <a:xfrm>
            <a:off x="20" y="1"/>
            <a:ext cx="12166101" cy="3305415"/>
          </a:xfrm>
          <a:custGeom>
            <a:avLst/>
            <a:gdLst/>
            <a:ahLst/>
            <a:cxnLst/>
            <a:rect l="l" t="t" r="r" b="b"/>
            <a:pathLst>
              <a:path w="12166121" h="3305415">
                <a:moveTo>
                  <a:pt x="0" y="0"/>
                </a:moveTo>
                <a:lnTo>
                  <a:pt x="12166121" y="0"/>
                </a:lnTo>
                <a:lnTo>
                  <a:pt x="12166121" y="2570737"/>
                </a:lnTo>
                <a:lnTo>
                  <a:pt x="11635078" y="2574050"/>
                </a:lnTo>
                <a:cubicBezTo>
                  <a:pt x="6088525" y="2644467"/>
                  <a:pt x="5904024" y="3760719"/>
                  <a:pt x="0" y="309380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2A1746-2C62-2047-B362-981EAA783F69}"/>
              </a:ext>
            </a:extLst>
          </p:cNvPr>
          <p:cNvSpPr txBox="1"/>
          <p:nvPr/>
        </p:nvSpPr>
        <p:spPr>
          <a:xfrm>
            <a:off x="1087149" y="3873613"/>
            <a:ext cx="10325000" cy="244150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114300" marR="0" lvl="0" algn="ctr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>
                <a:solidFill>
                  <a:schemeClr val="tx2"/>
                </a:solidFill>
                <a:effectLst/>
              </a:rPr>
              <a:t>⛔️PROBLEM🚫: I never see any alerts and this is really boring</a:t>
            </a:r>
          </a:p>
          <a:p>
            <a:pPr marL="114300" algn="ctr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endParaRPr lang="en-US" sz="3600" dirty="0"/>
          </a:p>
          <a:p>
            <a:pPr marL="114300" algn="ctr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/>
              <a:t>✨SOLUTION✨</a:t>
            </a:r>
          </a:p>
          <a:p>
            <a:pPr marL="114300" marR="0" lvl="0" algn="ctr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>
                <a:solidFill>
                  <a:schemeClr val="tx2"/>
                </a:solidFill>
                <a:effectLst/>
              </a:rPr>
              <a:t>Identify whether you’ll get more value out of a SIEM that is full of </a:t>
            </a:r>
            <a:r>
              <a:rPr lang="en-US" sz="3600" b="1" dirty="0">
                <a:solidFill>
                  <a:schemeClr val="tx2"/>
                </a:solidFill>
                <a:effectLst/>
              </a:rPr>
              <a:t>endpoint logs</a:t>
            </a:r>
            <a:r>
              <a:rPr lang="en-US" sz="3600" dirty="0">
                <a:solidFill>
                  <a:schemeClr val="tx2"/>
                </a:solidFill>
                <a:effectLst/>
              </a:rPr>
              <a:t> rather than a </a:t>
            </a:r>
            <a:r>
              <a:rPr lang="en-US" sz="3600" b="1" dirty="0">
                <a:solidFill>
                  <a:schemeClr val="tx2"/>
                </a:solidFill>
                <a:effectLst/>
              </a:rPr>
              <a:t>database audit</a:t>
            </a:r>
            <a:r>
              <a:rPr lang="en-US" sz="3600" dirty="0">
                <a:solidFill>
                  <a:schemeClr val="tx2"/>
                </a:solidFill>
                <a:effectLst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4599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Right Triangle 107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0" name="Rectangle 10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10EB7215-60B0-443B-A098-220588691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C5471D3-3965-4E0B-9E77-F58072B49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2F96E20-8642-46B3-9041-F4189C710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C6295F7-4B76-47AD-9043-E6C7B3634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E3E0725-20E7-4217-8CE9-667C9416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0517019-D29B-4D6E-84EE-9792088AE9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E1B45D64-9E53-4139-8DF4-98CFBE93F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BB1AB8A-244A-455D-85AD-FEBC10F56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2EC2701-6DAF-4A6E-9804-7619E1B93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9DB933AB-1196-4905-B0E8-CD86BC7B1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894E126-3F00-434F-BCD0-7EC556DA6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2B8514C-0395-4A5F-BEBD-AEFAD35FF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F40EADD-C920-4F3F-93AA-2C0058FE1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4383AF5-DF40-4824-863A-DAA2075DF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EFE4A77-E0F9-4AC8-86FD-4EC7CCCEE0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EBEEDA6D-E5D4-4995-81C8-6C148DF30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53DDBC0-DC1D-4A01-B92F-83FC42E0C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12021F9-A611-46FF-9F72-759A9FF83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C4854D5-9FB3-402E-B3DE-254142E55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7E382B8-E1A0-468E-9A65-E44A36827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89B163B-6660-4545-8A14-F95C3B4C6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34BF312-C4E8-46EF-BA14-7625671CE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9F97641-181F-4F3E-A4B0-30D79414D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D8794B3-F559-4279-9FB6-62321D269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1C16C01-AF7E-432E-AFB7-82A613C5C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B030DF4-3482-4758-9C5B-85EC4B858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433FB5F-D2BD-47C2-8CDE-7CA76FCD0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5F4C78C-2E64-466C-9F51-B5606E550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A2A28435-4AF7-4F07-A8F5-91DCAF5FC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084B6FD-6638-4D3D-B327-EBA5CD748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59771B4-E1AF-4818-84DE-ECEBB5A87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C0CCF6E-9545-4D45-85DB-82BC3C720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Right Triangle 144">
            <a:extLst>
              <a:ext uri="{FF2B5EF4-FFF2-40B4-BE49-F238E27FC236}">
                <a16:creationId xmlns:a16="http://schemas.microsoft.com/office/drawing/2014/main" id="{716BB460-328E-4B56-BEAF-0229C50C5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5" y="260197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AD2208-50F5-C742-9F61-44FF2A996FB0}"/>
              </a:ext>
            </a:extLst>
          </p:cNvPr>
          <p:cNvSpPr txBox="1"/>
          <p:nvPr/>
        </p:nvSpPr>
        <p:spPr>
          <a:xfrm>
            <a:off x="691079" y="2883020"/>
            <a:ext cx="5401814" cy="302154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114300" marR="0" lv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>
                <a:solidFill>
                  <a:schemeClr val="tx2"/>
                </a:solidFill>
                <a:effectLst/>
              </a:rPr>
              <a:t>🙉PROBLEM🙈: Things break and nobody fixes it. </a:t>
            </a:r>
          </a:p>
          <a:p>
            <a:pPr marL="114300" marR="0" lv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endParaRPr lang="en-US" sz="3600" dirty="0">
              <a:solidFill>
                <a:schemeClr val="tx2"/>
              </a:solidFill>
              <a:effectLst/>
            </a:endParaRP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/>
              <a:t>✨SOLUTION✨</a:t>
            </a:r>
          </a:p>
          <a:p>
            <a:pPr marL="114300" marR="0" lv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>
                <a:schemeClr val="tx2">
                  <a:lumMod val="50000"/>
                  <a:lumOff val="50000"/>
                </a:schemeClr>
              </a:buClr>
              <a:buSzPct val="75000"/>
            </a:pPr>
            <a:r>
              <a:rPr lang="en-US" sz="3600" dirty="0">
                <a:solidFill>
                  <a:schemeClr val="tx2"/>
                </a:solidFill>
                <a:effectLst/>
              </a:rPr>
              <a:t>Do you have a data inflow monitoring dashboard?</a:t>
            </a:r>
          </a:p>
        </p:txBody>
      </p:sp>
      <p:pic>
        <p:nvPicPr>
          <p:cNvPr id="2054" name="Picture 6" descr="closeup of broken security glass with light blue background Stock Photo -  Alamy">
            <a:extLst>
              <a:ext uri="{FF2B5EF4-FFF2-40B4-BE49-F238E27FC236}">
                <a16:creationId xmlns:a16="http://schemas.microsoft.com/office/drawing/2014/main" id="{4FD174A2-1FAA-CE4D-B943-350D11DD4B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9" r="1" b="19270"/>
          <a:stretch/>
        </p:blipFill>
        <p:spPr bwMode="auto">
          <a:xfrm>
            <a:off x="6262621" y="10"/>
            <a:ext cx="5926331" cy="2288652"/>
          </a:xfrm>
          <a:custGeom>
            <a:avLst/>
            <a:gdLst/>
            <a:ahLst/>
            <a:cxnLst/>
            <a:rect l="l" t="t" r="r" b="b"/>
            <a:pathLst>
              <a:path w="5926331" h="2288662">
                <a:moveTo>
                  <a:pt x="320345" y="0"/>
                </a:moveTo>
                <a:lnTo>
                  <a:pt x="5926331" y="0"/>
                </a:lnTo>
                <a:lnTo>
                  <a:pt x="5926331" y="2288662"/>
                </a:lnTo>
                <a:lnTo>
                  <a:pt x="25883" y="2288662"/>
                </a:lnTo>
                <a:lnTo>
                  <a:pt x="18799" y="2232074"/>
                </a:lnTo>
                <a:cubicBezTo>
                  <a:pt x="-38345" y="1657574"/>
                  <a:pt x="27237" y="964407"/>
                  <a:pt x="32034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s enterprise security broken? | InsiderPro">
            <a:extLst>
              <a:ext uri="{FF2B5EF4-FFF2-40B4-BE49-F238E27FC236}">
                <a16:creationId xmlns:a16="http://schemas.microsoft.com/office/drawing/2014/main" id="{6E152B7F-DB0E-3446-8687-8CF305E7BF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49" r="-1" b="18626"/>
          <a:stretch/>
        </p:blipFill>
        <p:spPr bwMode="auto">
          <a:xfrm>
            <a:off x="6284897" y="2259843"/>
            <a:ext cx="5904055" cy="2306432"/>
          </a:xfrm>
          <a:custGeom>
            <a:avLst/>
            <a:gdLst/>
            <a:ahLst/>
            <a:cxnLst/>
            <a:rect l="l" t="t" r="r" b="b"/>
            <a:pathLst>
              <a:path w="5904055" h="2306432">
                <a:moveTo>
                  <a:pt x="0" y="0"/>
                </a:moveTo>
                <a:lnTo>
                  <a:pt x="5904055" y="0"/>
                </a:lnTo>
                <a:lnTo>
                  <a:pt x="5904055" y="2306432"/>
                </a:lnTo>
                <a:lnTo>
                  <a:pt x="739535" y="2306432"/>
                </a:lnTo>
                <a:lnTo>
                  <a:pt x="696502" y="2178771"/>
                </a:lnTo>
                <a:cubicBezTo>
                  <a:pt x="439117" y="1445420"/>
                  <a:pt x="130804" y="892896"/>
                  <a:pt x="19973" y="1595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roken security system stock image. Image of trespass - 42135015">
            <a:extLst>
              <a:ext uri="{FF2B5EF4-FFF2-40B4-BE49-F238E27FC236}">
                <a16:creationId xmlns:a16="http://schemas.microsoft.com/office/drawing/2014/main" id="{39B00440-E84D-1F47-B9DE-297D89BFBA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r="-1" b="33298"/>
          <a:stretch/>
        </p:blipFill>
        <p:spPr bwMode="auto">
          <a:xfrm>
            <a:off x="7019474" y="4551568"/>
            <a:ext cx="5169478" cy="2306432"/>
          </a:xfrm>
          <a:custGeom>
            <a:avLst/>
            <a:gdLst/>
            <a:ahLst/>
            <a:cxnLst/>
            <a:rect l="l" t="t" r="r" b="b"/>
            <a:pathLst>
              <a:path w="5169478" h="2306432">
                <a:moveTo>
                  <a:pt x="0" y="0"/>
                </a:moveTo>
                <a:lnTo>
                  <a:pt x="5169478" y="0"/>
                </a:lnTo>
                <a:lnTo>
                  <a:pt x="5169478" y="2306432"/>
                </a:lnTo>
                <a:lnTo>
                  <a:pt x="355534" y="2306432"/>
                </a:lnTo>
                <a:lnTo>
                  <a:pt x="350304" y="1994802"/>
                </a:lnTo>
                <a:cubicBezTo>
                  <a:pt x="322795" y="1189456"/>
                  <a:pt x="189848" y="585027"/>
                  <a:pt x="25067" y="7436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277205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487</Words>
  <Application>Microsoft Macintosh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Consolas</vt:lpstr>
      <vt:lpstr>Grandview</vt:lpstr>
      <vt:lpstr>Wingdings</vt:lpstr>
      <vt:lpstr>CosineVTI</vt:lpstr>
      <vt:lpstr>how’s your SIEM?</vt:lpstr>
      <vt:lpstr>PowerPoint Presentation</vt:lpstr>
      <vt:lpstr>kimber, what is this talk about?</vt:lpstr>
      <vt:lpstr>PowerPoint Presentation</vt:lpstr>
      <vt:lpstr>👎🏼PROBLEM😐: normalization is broken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how’s your SIEM?</dc:title>
  <dc:creator>kimberly duke</dc:creator>
  <cp:lastModifiedBy>kimberly duke</cp:lastModifiedBy>
  <cp:revision>12</cp:revision>
  <dcterms:created xsi:type="dcterms:W3CDTF">2021-10-14T01:19:22Z</dcterms:created>
  <dcterms:modified xsi:type="dcterms:W3CDTF">2021-10-20T16:10:56Z</dcterms:modified>
</cp:coreProperties>
</file>

<file path=docProps/thumbnail.jpeg>
</file>